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3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D17197-88EB-4D89-90B9-3532C31D3DD6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658F51-3DA5-4F3F-AC36-C36493175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85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Background picture from: http://thenotebookgamer.com/great-bar-wallpaper-graphics-with-regard-to-household/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658F51-3DA5-4F3F-AC36-C36493175F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383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658F51-3DA5-4F3F-AC36-C36493175FE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11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Background image from https://wall.alphacoders.com/big.php?i=413078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658F51-3DA5-4F3F-AC36-C36493175FE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757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7A0F8-19CC-4D46-A35D-F9A64E478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A0A59-BFE4-482C-AB8B-779787981C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ABA73-637B-4158-93D3-41AA68ED4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CC66D-1EC7-452B-A1A2-80913D95F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2F675-9CDC-4E85-B7CA-C5397046E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480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7EC8A-464C-47B9-BC9C-9D288288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D5B17C-478E-42B9-9338-68A43D5251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BF84E-AD4A-43FD-8FAD-8C075D459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6929F-6DD8-404A-A9FD-412E91CCE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38E21-DF6A-44D9-974E-D3487CE01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15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374627-352B-43BF-8155-C300FB5E79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665401-FC5A-44C1-9376-C8F7D17F82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A23CD-640A-48AF-A335-C2A1AA02D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FB2FE-7483-4589-9FBF-B6461DABC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64B5C-5F5A-4224-ACC4-069B38EAC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482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167C5-BC61-4F95-A465-D3E1E3206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E461C-FFB4-4FF1-9681-53C2ADDC9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8DF68-C603-4C73-95CA-4D6ACCEB9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0B914-4597-4092-9D3A-3B108AA5B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4B0D0-7C5D-4606-AE9D-8FA66A67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811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DB510-FDFA-49F6-8C7B-D74874DE5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786E8-98FE-46DD-AEA9-BEB993901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847AEF-0068-47E5-8E8D-1FA11C9DE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14271-D182-498F-9F1F-7098CBB3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35A3A-BB49-4F76-8E2E-C209AE947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6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92439-F460-4DA7-A89F-FA53381D4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7AFAD-9BC6-4409-9164-0E6646485C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2B4FD4-72E1-4823-8161-53974D958A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B61F12-ED26-401B-9131-4253F7516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2861AB-DDF1-4484-835C-3F99E42B3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230C3D-D9F3-44CE-9CC6-DC1D87A55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36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2B59F-B276-4BEA-AFB7-3B10EEFA2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592DC-F853-4EEB-954E-6F1D1083F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23ACBF-BB70-46B4-B70E-E658B4339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2B0B57-2A6D-4A28-AFEB-BC8EB08B65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66ACD1-4DE0-4473-A741-6AAC0D4344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DAA63C-9E3E-4027-93AB-AFA14C350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7BCBD0-BA76-4F30-8B81-FE13A24F9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B5282B-8D3C-425A-A19F-DA872C5F3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016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4D833-CD3E-42AE-B70A-A6356AE79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712184-BB20-407A-9B02-A88774042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0F4A4A-0BD3-4A71-B75B-063F90F76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33AD0-A505-4202-A9FD-1A45D7711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231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806FF1-0173-4235-93B1-5DC2D14A9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7585A5-AD63-4CC8-8F2B-69789E354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D2B3E5-97BB-4958-A219-2D0F29EFC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069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742E0-A41E-42A7-9327-372BE523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434D6-420C-4B49-AAE9-5FCEC61EC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F74B50-D0FD-47F1-85FC-7CC3FAC5F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C78528-EC84-4B94-8D43-1769E516A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A2480-DFFD-4208-9FEC-E6E7B8433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9FBEF-538D-4321-BE06-D43074245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0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D8498-F03F-4015-8DEB-298948BE7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97DE21-CB03-4712-889F-3E77B28468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E22914-8774-4C0F-B303-0185423AFC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C1BCBA-3EFF-4CA4-998C-C65F601A8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B7ECC-902D-466F-9CFF-D39B334F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1F977E-F2C5-43EF-A0AF-D9AC3707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82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2CB72C-723F-4C16-A6A8-DA5C3B717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EFC407-E05C-41FA-9BB4-B6413076D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35123-1EDB-4F4A-AAEC-2EC4CF532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8BCC5-7CA5-41E6-8247-5CC5F9F6E93C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86E52-89EE-4C8B-8272-27173E7AA9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C8FD24-E1F6-4757-9415-A756274CFC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CE70F-45D5-4115-8DF1-91AE42D5A8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3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C03718-F32A-469E-9FF5-5F8EFEEB38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5" b="713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FA3ED8-B274-414C-BEAA-65BF4603B6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rgbClr val="FFFFFF"/>
                </a:solidFill>
              </a:rPr>
              <a:t>Bar-Beer-Drinker PLUS project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C5620F-0068-4C42-9608-10B8614D1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9663" y="4342044"/>
            <a:ext cx="7332673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group 66</a:t>
            </a:r>
          </a:p>
          <a:p>
            <a:pPr algn="r"/>
            <a:r>
              <a:rPr lang="en-US" dirty="0" err="1">
                <a:solidFill>
                  <a:srgbClr val="FFFFFF"/>
                </a:solidFill>
              </a:rPr>
              <a:t>Yuyang</a:t>
            </a:r>
            <a:r>
              <a:rPr lang="en-US" dirty="0">
                <a:solidFill>
                  <a:srgbClr val="FFFFFF"/>
                </a:solidFill>
              </a:rPr>
              <a:t> Cheng &amp; Zihao Ding</a:t>
            </a:r>
          </a:p>
        </p:txBody>
      </p:sp>
    </p:spTree>
    <p:extLst>
      <p:ext uri="{BB962C8B-B14F-4D97-AF65-F5344CB8AC3E}">
        <p14:creationId xmlns:p14="http://schemas.microsoft.com/office/powerpoint/2010/main" val="3785795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EE1D8-41B7-4CEE-977C-9289FDB15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257300"/>
            <a:ext cx="3348227" cy="26261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About us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63168-002F-419C-89AB-E812258E5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3883487"/>
            <a:ext cx="3348228" cy="9284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bg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Display the information of our group and how to get connect with us.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671DD6-417C-44AE-BF39-158F54193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965" y="818098"/>
            <a:ext cx="6089568" cy="522180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32093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98CC4-B752-44FF-BF8E-12A533AF9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solidFill>
                  <a:srgbClr val="FFFFFF"/>
                </a:solidFill>
              </a:rPr>
              <a:t>Relational Scheme of Database</a:t>
            </a:r>
            <a:endParaRPr lang="en-US" sz="3200" dirty="0">
              <a:solidFill>
                <a:srgbClr val="FFFFFF"/>
              </a:solidFill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5538977B-3F5A-4A01-874C-5A737EAC36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102" y="1555255"/>
            <a:ext cx="6903723" cy="362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650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able, indoor, floor, wooden&#10;&#10;Description automatically generated">
            <a:extLst>
              <a:ext uri="{FF2B5EF4-FFF2-40B4-BE49-F238E27FC236}">
                <a16:creationId xmlns:a16="http://schemas.microsoft.com/office/drawing/2014/main" id="{0003DD99-E436-46B7-AB93-05A751D8CB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" b="987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1CE33-B790-4CA9-8B59-C0DB74E17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1259" y="907023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That’s 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A206F-2BD8-454F-959F-ED9492F21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1160" y="3897076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5400" dirty="0">
                <a:solidFill>
                  <a:srgbClr val="FFFFFF"/>
                </a:solidFill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822563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C418-E811-49FC-B022-E19374547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/>
              <a:t>Home 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BECAB-1A83-4F4A-B8D2-943117256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US" sz="1800" dirty="0"/>
              <a:t> General information about who made the page.</a:t>
            </a:r>
          </a:p>
          <a:p>
            <a:endParaRPr lang="en-US" sz="1800" dirty="0"/>
          </a:p>
          <a:p>
            <a:r>
              <a:rPr lang="en-US" sz="1800" dirty="0"/>
              <a:t> Use Menu icon to go to the other pages.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8A1BD06-44E6-480D-BD6D-E0F139C252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7" r="-1" b="-1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A1F6733-1653-405C-879F-ACC35F9AA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422" y="3874864"/>
            <a:ext cx="2185520" cy="112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040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A4BB4-71BD-4DA9-9015-10946935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b="1" dirty="0"/>
              <a:t>Bar Page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272A6-F0F6-4526-9992-5A21EA3FC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19" y="2413417"/>
            <a:ext cx="5934283" cy="407945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Our bar page includes following:</a:t>
            </a:r>
            <a:br>
              <a:rPr lang="en-US" sz="2000" dirty="0"/>
            </a:br>
            <a:endParaRPr lang="en-US" sz="2000" dirty="0"/>
          </a:p>
          <a:p>
            <a:pPr lvl="1">
              <a:lnSpc>
                <a:spcPct val="110000"/>
              </a:lnSpc>
            </a:pPr>
            <a:r>
              <a:rPr lang="en-US" sz="2000" dirty="0"/>
              <a:t>Tables: Bar Table, Bill Table, Transaction Table</a:t>
            </a:r>
            <a:br>
              <a:rPr lang="en-US" sz="2000" dirty="0"/>
            </a:br>
            <a:endParaRPr lang="en-US" sz="2000" dirty="0"/>
          </a:p>
          <a:p>
            <a:pPr lvl="1">
              <a:lnSpc>
                <a:spcPct val="110000"/>
              </a:lnSpc>
            </a:pPr>
            <a:r>
              <a:rPr lang="en-US" sz="2000" dirty="0"/>
              <a:t>Graphs : see next page.</a:t>
            </a:r>
          </a:p>
          <a:p>
            <a:pPr marL="457200" lvl="1" indent="0">
              <a:lnSpc>
                <a:spcPct val="110000"/>
              </a:lnSpc>
              <a:buNone/>
            </a:pPr>
            <a:endParaRPr lang="en-US" sz="2000" dirty="0"/>
          </a:p>
          <a:p>
            <a:pPr lvl="1">
              <a:lnSpc>
                <a:spcPct val="110000"/>
              </a:lnSpc>
            </a:pPr>
            <a:r>
              <a:rPr lang="en-US" sz="2000" dirty="0"/>
              <a:t>Add more Transaction. </a:t>
            </a:r>
            <a:br>
              <a:rPr lang="en-US" sz="2000" dirty="0"/>
            </a:br>
            <a:r>
              <a:rPr lang="en-US" sz="2000" dirty="0"/>
              <a:t>(At the bottom of page)</a:t>
            </a:r>
          </a:p>
          <a:p>
            <a:pPr marL="457200" lvl="1" indent="0">
              <a:lnSpc>
                <a:spcPct val="110000"/>
              </a:lnSpc>
              <a:buNone/>
            </a:pPr>
            <a:endParaRPr lang="en-US" sz="2000" dirty="0"/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2000" dirty="0"/>
              <a:t>* It may takes two seconds for page to fully loaded.</a:t>
            </a:r>
          </a:p>
          <a:p>
            <a:pPr marL="457200" lvl="1" indent="0">
              <a:lnSpc>
                <a:spcPct val="110000"/>
              </a:lnSpc>
              <a:buNone/>
            </a:pP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C894C2-D008-4436-B147-2211D5E63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9602" y="3671900"/>
            <a:ext cx="4355141" cy="239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399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1A918-C534-41E8-8A2C-D88192970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3738" y="455066"/>
            <a:ext cx="7164493" cy="1325563"/>
          </a:xfrm>
        </p:spPr>
        <p:txBody>
          <a:bodyPr>
            <a:normAutofit/>
          </a:bodyPr>
          <a:lstStyle/>
          <a:p>
            <a:r>
              <a:rPr lang="en-US" b="1" dirty="0"/>
              <a:t>Bar Page - Graphs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35B4E8-216F-4186-B142-AEEAEA84B8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6437" t="-3437" r="38638" b="265"/>
          <a:stretch/>
        </p:blipFill>
        <p:spPr>
          <a:xfrm>
            <a:off x="382250" y="1725704"/>
            <a:ext cx="4909278" cy="397805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7658D-89F1-4C19-82DA-FDDAC55D6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3402" y="1780629"/>
            <a:ext cx="7161017" cy="4957450"/>
          </a:xfrm>
        </p:spPr>
        <p:txBody>
          <a:bodyPr>
            <a:normAutofit/>
          </a:bodyPr>
          <a:lstStyle/>
          <a:p>
            <a:r>
              <a:rPr lang="en-US" sz="2000" dirty="0"/>
              <a:t>Graphs in the Bar page includes following:</a:t>
            </a:r>
            <a:br>
              <a:rPr lang="en-US" sz="2000" dirty="0"/>
            </a:br>
            <a:endParaRPr lang="en-US" sz="2000" dirty="0"/>
          </a:p>
          <a:p>
            <a:pPr lvl="1"/>
            <a:r>
              <a:rPr lang="en-US" sz="2000" dirty="0"/>
              <a:t>Top 10 Drinkers who spent most in a Bar</a:t>
            </a:r>
            <a:br>
              <a:rPr lang="en-US" sz="2000" dirty="0"/>
            </a:br>
            <a:endParaRPr lang="en-US" sz="2000" dirty="0"/>
          </a:p>
          <a:p>
            <a:pPr lvl="1"/>
            <a:r>
              <a:rPr lang="en-US" sz="2000" dirty="0"/>
              <a:t>Top 10 popular beers in a Bar</a:t>
            </a:r>
            <a:br>
              <a:rPr lang="en-US" sz="2000" dirty="0"/>
            </a:br>
            <a:endParaRPr lang="en-US" sz="2000" dirty="0"/>
          </a:p>
          <a:p>
            <a:pPr lvl="1"/>
            <a:r>
              <a:rPr lang="en-US" sz="2000" dirty="0"/>
              <a:t>Manufacturers who sold most beers in a Bar</a:t>
            </a:r>
            <a:br>
              <a:rPr lang="en-US" sz="2000" dirty="0"/>
            </a:br>
            <a:endParaRPr lang="en-US" sz="2000" dirty="0"/>
          </a:p>
          <a:p>
            <a:pPr lvl="1"/>
            <a:r>
              <a:rPr lang="en-US" sz="2000" dirty="0"/>
              <a:t>Time distribution of sales in a day of the Bar</a:t>
            </a:r>
            <a:br>
              <a:rPr lang="en-US" sz="2000" dirty="0"/>
            </a:br>
            <a:endParaRPr lang="en-US" sz="2000" dirty="0"/>
          </a:p>
          <a:p>
            <a:pPr lvl="1"/>
            <a:r>
              <a:rPr lang="en-US" sz="2000" dirty="0"/>
              <a:t>Time distribution of sales within a week of the Ba</a:t>
            </a:r>
            <a:r>
              <a:rPr lang="en-US" altLang="zh-CN" sz="2000" dirty="0"/>
              <a:t>r</a:t>
            </a: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000" dirty="0"/>
              <a:t>(Just enter a Bar’s License# in the Bar table)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41947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A4BB4-71BD-4DA9-9015-10946935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altLang="zh-CN" b="1" dirty="0"/>
              <a:t>Drinker</a:t>
            </a:r>
            <a:r>
              <a:rPr lang="en-US" b="1" dirty="0"/>
              <a:t>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922CC3-5C7D-4B68-8D20-A42AB5853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454" y="2399090"/>
            <a:ext cx="3998753" cy="302905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272A6-F0F6-4526-9992-5A21EA3FC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1858780"/>
            <a:ext cx="7161017" cy="4634095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The drinker page includes following:</a:t>
            </a:r>
            <a:br>
              <a:rPr lang="en-US" sz="2000" dirty="0"/>
            </a:b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Tables: Drinker Table, Bill Table, Transaction Table</a:t>
            </a:r>
            <a:br>
              <a:rPr lang="en-US" sz="2000" dirty="0"/>
            </a:b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Ones transactions Table ordered by time and grouped by different bars</a:t>
            </a:r>
            <a:br>
              <a:rPr lang="en-US" sz="2000" dirty="0"/>
            </a:b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Graph of beers one ordered most.</a:t>
            </a:r>
            <a:br>
              <a:rPr lang="en-US" sz="2000" dirty="0"/>
            </a:b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Graph of ones spending in different bars during different time period.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US" sz="2000" dirty="0"/>
          </a:p>
          <a:p>
            <a:pPr marL="457200" lvl="1" indent="0">
              <a:lnSpc>
                <a:spcPct val="100000"/>
              </a:lnSpc>
              <a:buNone/>
            </a:pPr>
            <a:endParaRPr lang="en-US" sz="2000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en-US" sz="2000" dirty="0"/>
              <a:t>* It may take a second for page to fully loaded.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44753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11">
            <a:extLst>
              <a:ext uri="{FF2B5EF4-FFF2-40B4-BE49-F238E27FC236}">
                <a16:creationId xmlns:a16="http://schemas.microsoft.com/office/drawing/2014/main" id="{A0BF428C-DA8B-4D99-9930-18F7F91D87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76801" y="1690688"/>
            <a:ext cx="7316944" cy="5167312"/>
          </a:xfrm>
          <a:custGeom>
            <a:avLst/>
            <a:gdLst>
              <a:gd name="connsiteX0" fmla="*/ 0 w 7316944"/>
              <a:gd name="connsiteY0" fmla="*/ 0 h 5167312"/>
              <a:gd name="connsiteX1" fmla="*/ 7316944 w 7316944"/>
              <a:gd name="connsiteY1" fmla="*/ 0 h 5167312"/>
              <a:gd name="connsiteX2" fmla="*/ 7316944 w 7316944"/>
              <a:gd name="connsiteY2" fmla="*/ 5167312 h 5167312"/>
              <a:gd name="connsiteX3" fmla="*/ 472697 w 7316944"/>
              <a:gd name="connsiteY3" fmla="*/ 5167312 h 5167312"/>
              <a:gd name="connsiteX4" fmla="*/ 2866576 w 7316944"/>
              <a:gd name="connsiteY4" fmla="*/ 952 h 5167312"/>
              <a:gd name="connsiteX5" fmla="*/ 0 w 731694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16944" h="5167312">
                <a:moveTo>
                  <a:pt x="0" y="0"/>
                </a:moveTo>
                <a:lnTo>
                  <a:pt x="7316944" y="0"/>
                </a:lnTo>
                <a:lnTo>
                  <a:pt x="7316944" y="5167312"/>
                </a:lnTo>
                <a:lnTo>
                  <a:pt x="472697" y="5167312"/>
                </a:lnTo>
                <a:lnTo>
                  <a:pt x="2866576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 37">
            <a:extLst>
              <a:ext uri="{FF2B5EF4-FFF2-40B4-BE49-F238E27FC236}">
                <a16:creationId xmlns:a16="http://schemas.microsoft.com/office/drawing/2014/main" id="{A03E2379-8871-408A-95CE-7AAE8FA53A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746" y="1691164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A4BB4-71BD-4DA9-9015-10946935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/>
              <a:t>Beer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272A6-F0F6-4526-9992-5A21EA3FC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5406"/>
            <a:ext cx="5097779" cy="4065986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The Beer page includes following: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Table: Beer Information Table.</a:t>
            </a: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Graph of Bars who sell the most amount of the beer.</a:t>
            </a: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Graph of Drinkers who purchased the beer more than others.</a:t>
            </a: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Time distribution of when the beer sells most.</a:t>
            </a:r>
          </a:p>
          <a:p>
            <a:pPr marL="457200" lvl="1" indent="0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660AEC-0A05-4B58-BB50-332B38E0F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4525" y="1234400"/>
            <a:ext cx="4354210" cy="2754038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1CA10F-9FBF-491A-B479-22844CD13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089" y="4084173"/>
            <a:ext cx="4730105" cy="2459655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85351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40E4F2-AEA5-4517-B97F-FD3A04377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</a:rPr>
              <a:t>SQL QUERY INTERFACE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2DAD4-6554-4D3A-9460-D7F480C1C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27" y="2568474"/>
            <a:ext cx="3471615" cy="389978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>
                <a:solidFill>
                  <a:schemeClr val="bg1"/>
                </a:solidFill>
              </a:rPr>
              <a:t>On this page,  there is a Relational Scheme which will give user some idea about our data base. Below the Relational Scheme is the box where user can input all SQL queries. 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(To check ER diagram, just click </a:t>
            </a:r>
            <a:r>
              <a:rPr lang="en-US" altLang="zh-CN" sz="2000" dirty="0">
                <a:solidFill>
                  <a:schemeClr val="bg1"/>
                </a:solidFill>
              </a:rPr>
              <a:t>Menu on the top right corner and then choose ER diagram.</a:t>
            </a:r>
            <a:r>
              <a:rPr lang="en-US" sz="200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40F1FB-3428-4160-842D-04871CFE1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4" y="1874078"/>
            <a:ext cx="6250769" cy="357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806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7859-EC19-422B-8601-6B462F43E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Modification </a:t>
            </a:r>
            <a:r>
              <a:rPr lang="en-US" altLang="zh-CN" dirty="0"/>
              <a:t>Page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223C48-B884-4709-B968-A0A72748E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79" y="939084"/>
            <a:ext cx="3604760" cy="530111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B3E6B-A9D8-486D-9592-BFB31100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8287" y="2022601"/>
            <a:ext cx="6880246" cy="415436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In this page, user can modify all the tables “freely”. Those queries that against the “rules” will not be add to the database due the triggers set in those tables. 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(There is a </a:t>
            </a:r>
            <a:r>
              <a:rPr lang="en-US" altLang="zh-CN" dirty="0"/>
              <a:t>Relational Scheme on top of page for reference. 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9552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7E21A9-9B94-4792-AA7F-3C503B6AE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ER-Diagram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D9488-730F-46DD-8171-AC4779DF6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237" y="4170501"/>
            <a:ext cx="3657600" cy="152559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Display the ER Diagram of the Database.</a:t>
            </a:r>
          </a:p>
        </p:txBody>
      </p:sp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DD4B56-7648-4F5A-96EC-52E656D4CA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680" y="492573"/>
            <a:ext cx="4645828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553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256</Words>
  <Application>Microsoft Office PowerPoint</Application>
  <PresentationFormat>Widescreen</PresentationFormat>
  <Paragraphs>61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Arial</vt:lpstr>
      <vt:lpstr>Calibri</vt:lpstr>
      <vt:lpstr>Calibri Light</vt:lpstr>
      <vt:lpstr>Office Theme</vt:lpstr>
      <vt:lpstr>Bar-Beer-Drinker PLUS project demo</vt:lpstr>
      <vt:lpstr>Home Page</vt:lpstr>
      <vt:lpstr>Bar Page</vt:lpstr>
      <vt:lpstr>Bar Page - Graphs</vt:lpstr>
      <vt:lpstr>Drinker Page</vt:lpstr>
      <vt:lpstr>Beer Page</vt:lpstr>
      <vt:lpstr>SQL QUERY INTERFACE</vt:lpstr>
      <vt:lpstr>Modification Page</vt:lpstr>
      <vt:lpstr>ER-Diagram Page</vt:lpstr>
      <vt:lpstr>About us Page</vt:lpstr>
      <vt:lpstr>Relational Scheme of Database</vt:lpstr>
      <vt:lpstr>That’s all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Bar-Beer-Drinker PLUS project demo</dc:title>
  <dc:creator>Zihao Ding</dc:creator>
  <cp:lastModifiedBy>Zihao Ding</cp:lastModifiedBy>
  <cp:revision>2</cp:revision>
  <dcterms:created xsi:type="dcterms:W3CDTF">2018-11-19T03:26:30Z</dcterms:created>
  <dcterms:modified xsi:type="dcterms:W3CDTF">2018-11-19T03:43:04Z</dcterms:modified>
</cp:coreProperties>
</file>